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7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DLaM Display" panose="02010000000000000000" pitchFamily="2" charset="0"/>
      <p:regular r:id="rId11"/>
    </p:embeddedFont>
    <p:embeddedFont>
      <p:font typeface="Aharoni" panose="02010803020104030203" pitchFamily="2" charset="-79"/>
      <p:bold r:id="rId12"/>
    </p:embeddedFont>
    <p:embeddedFont>
      <p:font typeface="Algerian" panose="04020705040A02060702" pitchFamily="82" charset="0"/>
      <p:regular r:id="rId13"/>
    </p:embeddedFont>
    <p:embeddedFont>
      <p:font typeface="Amasis MT Pro Black" panose="02040A04050005020304" pitchFamily="18" charset="0"/>
      <p:bold r:id="rId14"/>
      <p:boldItalic r:id="rId15"/>
    </p:embeddedFont>
    <p:embeddedFont>
      <p:font typeface="Aptos Black" panose="020B0004020202020204" pitchFamily="34" charset="0"/>
      <p:bold r:id="rId16"/>
      <p:boldItalic r:id="rId17"/>
    </p:embeddedFont>
    <p:embeddedFont>
      <p:font typeface="Book Antiqua" panose="02040602050305030304" pitchFamily="18" charset="0"/>
      <p:regular r:id="rId18"/>
      <p:bold r:id="rId19"/>
      <p:italic r:id="rId20"/>
      <p:boldItalic r:id="rId21"/>
    </p:embeddedFont>
    <p:embeddedFont>
      <p:font typeface="Platypi Medium" panose="020B0604020202020204" charset="0"/>
      <p:regular r:id="rId22"/>
    </p:embeddedFont>
    <p:embeddedFont>
      <p:font typeface="Source Serif Pro" panose="02040603050405020204" pitchFamily="18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04" autoAdjust="0"/>
  </p:normalViewPr>
  <p:slideViewPr>
    <p:cSldViewPr snapToGrid="0" snapToObjects="1">
      <p:cViewPr varScale="1">
        <p:scale>
          <a:sx n="88" d="100"/>
          <a:sy n="88" d="100"/>
        </p:scale>
        <p:origin x="76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801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DC2E-E735-497B-9A25-BE99AD836E31}" type="datetimeFigureOut">
              <a:rPr lang="en-GB" smtClean="0"/>
              <a:t>18/07/2025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51C8B-AC3D-4C14-8967-77FA81B224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429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DC2E-E735-497B-9A25-BE99AD836E31}" type="datetimeFigureOut">
              <a:rPr lang="en-GB" smtClean="0"/>
              <a:t>18/07/2025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51C8B-AC3D-4C14-8967-77FA81B224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98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DC2E-E735-497B-9A25-BE99AD836E31}" type="datetimeFigureOut">
              <a:rPr lang="en-GB" smtClean="0"/>
              <a:t>18/07/2025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51C8B-AC3D-4C14-8967-77FA81B224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692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8621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DC2E-E735-497B-9A25-BE99AD836E31}" type="datetimeFigureOut">
              <a:rPr lang="en-GB" smtClean="0"/>
              <a:t>18/07/2025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51C8B-AC3D-4C14-8967-77FA81B224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403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DC2E-E735-497B-9A25-BE99AD836E31}" type="datetimeFigureOut">
              <a:rPr lang="en-GB" smtClean="0"/>
              <a:t>18/07/2025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51C8B-AC3D-4C14-8967-77FA81B224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6452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DC2E-E735-497B-9A25-BE99AD836E31}" type="datetimeFigureOut">
              <a:rPr lang="en-GB" smtClean="0"/>
              <a:t>18/07/2025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51C8B-AC3D-4C14-8967-77FA81B224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9434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DC2E-E735-497B-9A25-BE99AD836E31}" type="datetimeFigureOut">
              <a:rPr lang="en-GB" smtClean="0"/>
              <a:t>18/07/2025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51C8B-AC3D-4C14-8967-77FA81B224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6486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DC2E-E735-497B-9A25-BE99AD836E31}" type="datetimeFigureOut">
              <a:rPr lang="en-GB" smtClean="0"/>
              <a:t>18/07/2025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51C8B-AC3D-4C14-8967-77FA81B224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9192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DC2E-E735-497B-9A25-BE99AD836E31}" type="datetimeFigureOut">
              <a:rPr lang="en-GB" smtClean="0"/>
              <a:t>18/07/2025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51C8B-AC3D-4C14-8967-77FA81B224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2881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DC2E-E735-497B-9A25-BE99AD836E31}" type="datetimeFigureOut">
              <a:rPr lang="en-GB" smtClean="0"/>
              <a:t>18/07/2025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51C8B-AC3D-4C14-8967-77FA81B224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8146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DC2E-E735-497B-9A25-BE99AD836E31}" type="datetimeFigureOut">
              <a:rPr lang="en-GB" smtClean="0"/>
              <a:t>18/07/2025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51C8B-AC3D-4C14-8967-77FA81B224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9278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9ADC2E-E735-497B-9A25-BE99AD836E31}" type="datetimeFigureOut">
              <a:rPr lang="en-GB" smtClean="0"/>
              <a:t>18/07/2025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551C8B-AC3D-4C14-8967-77FA81B224A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55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-466172" y="-1871284"/>
            <a:ext cx="10862400" cy="38449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  <a:ea typeface="+mj-ea"/>
                <a:cs typeface="Aharoni" panose="02010803020104030203" pitchFamily="2" charset="-79"/>
              </a:rPr>
              <a:t>Vaultecho  </a:t>
            </a: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  <a:ea typeface="+mj-ea"/>
                <a:cs typeface="Aharoni" panose="02010803020104030203" pitchFamily="2" charset="-79"/>
              </a:rPr>
              <a:t>Turning Silence into Signal</a:t>
            </a:r>
          </a:p>
        </p:txBody>
      </p:sp>
      <p:sp>
        <p:nvSpPr>
          <p:cNvPr id="4" name="Text 1"/>
          <p:cNvSpPr/>
          <p:nvPr/>
        </p:nvSpPr>
        <p:spPr>
          <a:xfrm>
            <a:off x="8067502" y="3820855"/>
            <a:ext cx="5045826" cy="143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Aptos Black" panose="020B0004020202020204" pitchFamily="34" charset="0"/>
              </a:rPr>
              <a:t>The Minds Behinds Vaultecho: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3200" b="1" dirty="0">
              <a:solidFill>
                <a:schemeClr val="accent1">
                  <a:lumMod val="50000"/>
                </a:schemeClr>
              </a:solidFill>
              <a:latin typeface="Aptos Black" panose="020B0004020202020204" pitchFamily="34" charset="0"/>
            </a:endParaRPr>
          </a:p>
        </p:txBody>
      </p:sp>
      <p:pic>
        <p:nvPicPr>
          <p:cNvPr id="6" name="Picture 5" descr="A logo with a face and text&#10;&#10;AI-generated content may be incorrect.">
            <a:extLst>
              <a:ext uri="{FF2B5EF4-FFF2-40B4-BE49-F238E27FC236}">
                <a16:creationId xmlns:a16="http://schemas.microsoft.com/office/drawing/2014/main" id="{40DBD82C-AF6E-3D55-2D36-3FA5110A7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003" y="-592892"/>
            <a:ext cx="3010878" cy="3010878"/>
          </a:xfrm>
          <a:prstGeom prst="rect">
            <a:avLst/>
          </a:prstGeom>
        </p:spPr>
      </p:pic>
      <p:pic>
        <p:nvPicPr>
          <p:cNvPr id="8" name="Picture 7" descr="A group of people walking on a sidewalk&#10;&#10;AI-generated content may be incorrect.">
            <a:extLst>
              <a:ext uri="{FF2B5EF4-FFF2-40B4-BE49-F238E27FC236}">
                <a16:creationId xmlns:a16="http://schemas.microsoft.com/office/drawing/2014/main" id="{0829A2E6-CC5E-14B9-DB1C-23D813DBD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9" y="2417986"/>
            <a:ext cx="7992683" cy="5395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7A58E00-C4A0-C9E7-AE14-FA7467E32A7E}"/>
              </a:ext>
            </a:extLst>
          </p:cNvPr>
          <p:cNvGrpSpPr/>
          <p:nvPr/>
        </p:nvGrpSpPr>
        <p:grpSpPr>
          <a:xfrm>
            <a:off x="9905593" y="5344899"/>
            <a:ext cx="4503272" cy="1205458"/>
            <a:chOff x="9786552" y="4160921"/>
            <a:chExt cx="4503272" cy="12054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D1573A-65FD-1334-6349-68DD438EC736}"/>
                </a:ext>
              </a:extLst>
            </p:cNvPr>
            <p:cNvSpPr txBox="1"/>
            <p:nvPr/>
          </p:nvSpPr>
          <p:spPr>
            <a:xfrm>
              <a:off x="10277187" y="4160921"/>
              <a:ext cx="4012637" cy="1205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000"/>
                </a:spcBef>
              </a:pPr>
              <a:r>
                <a:rPr lang="en-US" sz="3200" b="1" i="1" dirty="0">
                  <a:latin typeface="Book Antiqua" panose="02040602050305030304" pitchFamily="18" charset="0"/>
                </a:rPr>
                <a:t>Pariwash Khan </a:t>
              </a:r>
            </a:p>
            <a:p>
              <a:pPr>
                <a:spcBef>
                  <a:spcPts val="1000"/>
                </a:spcBef>
              </a:pPr>
              <a:r>
                <a:rPr lang="en-US" sz="3200" b="1" i="1" dirty="0">
                  <a:latin typeface="Book Antiqua" panose="02040602050305030304" pitchFamily="18" charset="0"/>
                </a:rPr>
                <a:t>Ammar Ahmed Khan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77717A6-B029-1778-5D30-6753C969C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6552" y="4160921"/>
              <a:ext cx="474755" cy="47475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B7D12E6-A252-CB65-2B10-40FBF5305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02432" y="4793435"/>
              <a:ext cx="474755" cy="474755"/>
            </a:xfrm>
            <a:prstGeom prst="rect">
              <a:avLst/>
            </a:prstGeom>
          </p:spPr>
        </p:pic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9E84317-5082-346D-BB7B-9952EDA59AD1}"/>
              </a:ext>
            </a:extLst>
          </p:cNvPr>
          <p:cNvCxnSpPr/>
          <p:nvPr/>
        </p:nvCxnSpPr>
        <p:spPr>
          <a:xfrm>
            <a:off x="8541327" y="5035900"/>
            <a:ext cx="5340928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group of people looking at their phones&#10;&#10;AI-generated content may be incorrect.">
            <a:extLst>
              <a:ext uri="{FF2B5EF4-FFF2-40B4-BE49-F238E27FC236}">
                <a16:creationId xmlns:a16="http://schemas.microsoft.com/office/drawing/2014/main" id="{27ADAAC9-7E01-33A1-B0A6-96B57B92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098" y="3760281"/>
            <a:ext cx="4696003" cy="2634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 descr="A logo with a face and text&#10;&#10;AI-generated content may be incorrect.">
            <a:extLst>
              <a:ext uri="{FF2B5EF4-FFF2-40B4-BE49-F238E27FC236}">
                <a16:creationId xmlns:a16="http://schemas.microsoft.com/office/drawing/2014/main" id="{546E6C80-3E8C-6B76-68BA-1B9A59377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648" y="2096696"/>
            <a:ext cx="3667450" cy="366745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sp>
        <p:nvSpPr>
          <p:cNvPr id="2" name="Text 0"/>
          <p:cNvSpPr/>
          <p:nvPr/>
        </p:nvSpPr>
        <p:spPr>
          <a:xfrm>
            <a:off x="4542546" y="10060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400" dirty="0">
                <a:solidFill>
                  <a:srgbClr val="201B18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</a:rPr>
              <a:t>What is Vaultecho?</a:t>
            </a:r>
          </a:p>
          <a:p>
            <a:pPr marL="0" indent="0" algn="ctr">
              <a:lnSpc>
                <a:spcPts val="5550"/>
              </a:lnSpc>
              <a:buNone/>
            </a:pPr>
            <a:endParaRPr lang="en-US" sz="5400" dirty="0">
              <a:solidFill>
                <a:srgbClr val="201B18"/>
              </a:solidFill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  <a:p>
            <a:pPr marL="0" indent="0" algn="ctr">
              <a:lnSpc>
                <a:spcPts val="5550"/>
              </a:lnSpc>
              <a:buNone/>
            </a:pPr>
            <a:endParaRPr lang="en-US" sz="5400" dirty="0">
              <a:latin typeface="Aharoni" panose="02010803020104030203" pitchFamily="2" charset="-79"/>
              <a:ea typeface="ADLaM Display" panose="02010000000000000000" pitchFamily="2" charset="0"/>
              <a:cs typeface="Aharoni" panose="02010803020104030203" pitchFamily="2" charset="-79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1EA4390-1DF0-0587-832B-519D1D1A9C8F}"/>
              </a:ext>
            </a:extLst>
          </p:cNvPr>
          <p:cNvGrpSpPr/>
          <p:nvPr/>
        </p:nvGrpSpPr>
        <p:grpSpPr>
          <a:xfrm>
            <a:off x="1360824" y="4567151"/>
            <a:ext cx="4196358" cy="680442"/>
            <a:chOff x="793790" y="5266041"/>
            <a:chExt cx="4196358" cy="680442"/>
          </a:xfrm>
        </p:grpSpPr>
        <p:sp>
          <p:nvSpPr>
            <p:cNvPr id="3" name="Shape 1"/>
            <p:cNvSpPr/>
            <p:nvPr/>
          </p:nvSpPr>
          <p:spPr>
            <a:xfrm>
              <a:off x="793790" y="5575723"/>
              <a:ext cx="4196358" cy="121920"/>
            </a:xfrm>
            <a:prstGeom prst="roundRect">
              <a:avLst>
                <a:gd name="adj" fmla="val 27907"/>
              </a:avLst>
            </a:prstGeom>
            <a:solidFill>
              <a:srgbClr val="3E2513"/>
            </a:solidFill>
            <a:ln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Shape 2"/>
            <p:cNvSpPr/>
            <p:nvPr/>
          </p:nvSpPr>
          <p:spPr>
            <a:xfrm>
              <a:off x="2551688" y="5266041"/>
              <a:ext cx="680442" cy="680442"/>
            </a:xfrm>
            <a:prstGeom prst="roundRect">
              <a:avLst>
                <a:gd name="adj" fmla="val 134383"/>
              </a:avLst>
            </a:prstGeom>
            <a:solidFill>
              <a:srgbClr val="3E2513"/>
            </a:solidFill>
            <a:ln/>
          </p:spPr>
          <p:txBody>
            <a:bodyPr/>
            <a:lstStyle/>
            <a:p>
              <a:endParaRPr lang="en-GB" dirty="0"/>
            </a:p>
          </p:txBody>
        </p:sp>
        <p:pic>
          <p:nvPicPr>
            <p:cNvPr id="5" name="Image 0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5761" y="5436181"/>
              <a:ext cx="272177" cy="34016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83B3B8-3932-6A72-36EF-9642DEF095CB}"/>
              </a:ext>
            </a:extLst>
          </p:cNvPr>
          <p:cNvGrpSpPr/>
          <p:nvPr/>
        </p:nvGrpSpPr>
        <p:grpSpPr>
          <a:xfrm>
            <a:off x="1618118" y="5474288"/>
            <a:ext cx="3681770" cy="1579127"/>
            <a:chOff x="1051084" y="6173178"/>
            <a:chExt cx="3681770" cy="1579127"/>
          </a:xfrm>
        </p:grpSpPr>
        <p:sp>
          <p:nvSpPr>
            <p:cNvPr id="6" name="Text 3"/>
            <p:cNvSpPr/>
            <p:nvPr/>
          </p:nvSpPr>
          <p:spPr>
            <a:xfrm>
              <a:off x="1051084" y="617317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400" dirty="0">
                  <a:latin typeface="Platypi Medium" pitchFamily="34" charset="0"/>
                  <a:ea typeface="Platypi Medium" pitchFamily="34" charset="-122"/>
                  <a:cs typeface="Platypi Medium" pitchFamily="34" charset="-120"/>
                </a:rPr>
                <a:t>Raise Awareness</a:t>
              </a:r>
              <a:endParaRPr lang="en-US" sz="240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1051084" y="6663597"/>
              <a:ext cx="3681770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dirty="0">
                  <a:latin typeface="Source Serif Pro" pitchFamily="34" charset="0"/>
                  <a:ea typeface="Source Serif Pro" pitchFamily="34" charset="-122"/>
                  <a:cs typeface="Source Serif Pro" pitchFamily="34" charset="-120"/>
                </a:rPr>
                <a:t>Educating users on potential dangers and protective safety measures.</a:t>
              </a:r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6B6E552-4DE1-1B2D-6F9B-9616FC9BF631}"/>
              </a:ext>
            </a:extLst>
          </p:cNvPr>
          <p:cNvSpPr txBox="1"/>
          <p:nvPr/>
        </p:nvSpPr>
        <p:spPr>
          <a:xfrm>
            <a:off x="3493254" y="2024506"/>
            <a:ext cx="8041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Vault: </a:t>
            </a:r>
            <a:r>
              <a:rPr lang="en-GB" sz="3200" dirty="0"/>
              <a:t>Safety                              </a:t>
            </a:r>
            <a:r>
              <a:rPr lang="en-GB" sz="3200" b="1" dirty="0"/>
              <a:t>Echo: </a:t>
            </a:r>
            <a:r>
              <a:rPr lang="en-GB" sz="3200" dirty="0"/>
              <a:t>Awareness</a:t>
            </a:r>
          </a:p>
        </p:txBody>
      </p:sp>
      <p:pic>
        <p:nvPicPr>
          <p:cNvPr id="20" name="Picture 19" descr="A green shield with a white check mark&#10;&#10;AI-generated content may be incorrect.">
            <a:extLst>
              <a:ext uri="{FF2B5EF4-FFF2-40B4-BE49-F238E27FC236}">
                <a16:creationId xmlns:a16="http://schemas.microsoft.com/office/drawing/2014/main" id="{1D8D5F52-2B6F-EB36-7230-D39A951A2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4219" y="2074259"/>
            <a:ext cx="479035" cy="479035"/>
          </a:xfrm>
          <a:prstGeom prst="rect">
            <a:avLst/>
          </a:prstGeom>
        </p:spPr>
      </p:pic>
      <p:pic>
        <p:nvPicPr>
          <p:cNvPr id="22" name="Picture 2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B1A1E80-7153-F20A-C691-3434D5D521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808707" y="2074259"/>
            <a:ext cx="485267" cy="48526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6C5C15A-57CA-157D-8048-DBA9A3134C9E}"/>
              </a:ext>
            </a:extLst>
          </p:cNvPr>
          <p:cNvSpPr txBox="1"/>
          <p:nvPr/>
        </p:nvSpPr>
        <p:spPr>
          <a:xfrm>
            <a:off x="9436646" y="6644913"/>
            <a:ext cx="4055997" cy="1015663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/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masis MT Pro Black" panose="02040A04050005020304" pitchFamily="18" charset="0"/>
              </a:rPr>
              <a:t>Teach the youth safety</a:t>
            </a:r>
          </a:p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masis MT Pro Black" panose="02040A04050005020304" pitchFamily="18" charset="0"/>
              </a:rPr>
              <a:t>today, so they can protect </a:t>
            </a:r>
          </a:p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masis MT Pro Black" panose="02040A04050005020304" pitchFamily="18" charset="0"/>
              </a:rPr>
              <a:t>lives tomorrow.</a:t>
            </a:r>
            <a:endParaRPr lang="en-GB" sz="2000" dirty="0">
              <a:solidFill>
                <a:schemeClr val="accent2">
                  <a:lumMod val="50000"/>
                </a:schemeClr>
              </a:solidFill>
              <a:latin typeface="Amasis MT Pro Black" panose="02040A040500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80391" y="528757"/>
            <a:ext cx="6469618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3750" dirty="0">
                <a:solidFill>
                  <a:srgbClr val="201B18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Our Core Features: VaultKit</a:t>
            </a:r>
            <a:endParaRPr lang="en-US" sz="37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36283" y="1610320"/>
            <a:ext cx="3942874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201B18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Safety Map: Live Safe Zones</a:t>
            </a:r>
            <a:endParaRPr lang="en-US" sz="22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41" y="2187178"/>
            <a:ext cx="4069556" cy="40695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2941" y="6473071"/>
            <a:ext cx="4069556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Identify and navigate to nearest safe locations during crises, updated in real-time by community and authorities.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5811679" y="1610320"/>
            <a:ext cx="2884527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201B18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First-Aid Kit Guide</a:t>
            </a:r>
            <a:endParaRPr lang="en-US" sz="22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224" y="2187178"/>
            <a:ext cx="4069556" cy="40695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19224" y="6473071"/>
            <a:ext cx="4069556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Interactive guide on assembling and using a comprehensive first-aid kit, with step-by-step instructions for basic medical emergencies.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0096262" y="1610320"/>
            <a:ext cx="3545562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50" dirty="0">
                <a:solidFill>
                  <a:srgbClr val="201B18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Survival Tips Infographic</a:t>
            </a:r>
            <a:endParaRPr lang="en-US" sz="22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5506" y="2187178"/>
            <a:ext cx="4207073" cy="420707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65506" y="6610588"/>
            <a:ext cx="4207073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Visual, easy-to-understand infographics covering critical survival skills for diverse situations, from natural disasters to urban emergencies.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45519" y="566976"/>
            <a:ext cx="1013936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4050" dirty="0">
                <a:solidFill>
                  <a:srgbClr val="201B18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EchoAlert: Instant Emergency Response</a:t>
            </a:r>
            <a:endParaRPr lang="en-US" sz="405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303859" y="2997664"/>
            <a:ext cx="3162300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200" dirty="0">
                <a:solidFill>
                  <a:srgbClr val="201B18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Panic Button System</a:t>
            </a:r>
            <a:endParaRPr lang="en-US" sz="3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14018" y="359035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 discreet, one-tap solution for immediate distress signaling to pre-selected contacts and emergency services.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14018" y="4713151"/>
            <a:ext cx="6342102" cy="773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200" dirty="0">
                <a:solidFill>
                  <a:srgbClr val="201B18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Instant Notifications &amp; Emergency Access</a:t>
            </a:r>
            <a:endParaRPr lang="en-US" sz="3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14018" y="569244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Quickly sends vital information like location and medical details to first responders, ensuring rapid and informed assistance.</a:t>
            </a:r>
            <a:endParaRPr lang="en-US" sz="2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66480" y="507683"/>
            <a:ext cx="8097322" cy="576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600" dirty="0">
                <a:solidFill>
                  <a:srgbClr val="201B18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Community Power: United in Safety</a:t>
            </a:r>
            <a:endParaRPr lang="en-US" sz="3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4049673" y="1303615"/>
            <a:ext cx="6576774" cy="6479143"/>
          </a:xfrm>
          <a:prstGeom prst="roundRect">
            <a:avLst>
              <a:gd name="adj" fmla="val 427"/>
            </a:avLst>
          </a:prstGeom>
          <a:noFill/>
          <a:ln w="22860">
            <a:solidFill>
              <a:srgbClr val="D8D4D4"/>
            </a:solidFill>
            <a:prstDash val="solid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/>
          <a:lstStyle/>
          <a:p>
            <a:endParaRPr lang="en-GB" dirty="0"/>
          </a:p>
        </p:txBody>
      </p:sp>
      <p:sp>
        <p:nvSpPr>
          <p:cNvPr id="4" name="Shape 2"/>
          <p:cNvSpPr/>
          <p:nvPr/>
        </p:nvSpPr>
        <p:spPr>
          <a:xfrm>
            <a:off x="4072533" y="1326475"/>
            <a:ext cx="6531054" cy="553879"/>
          </a:xfrm>
          <a:prstGeom prst="roundRect">
            <a:avLst>
              <a:gd name="adj" fmla="val 48"/>
            </a:avLst>
          </a:prstGeom>
          <a:solidFill>
            <a:srgbClr val="F9F7F7"/>
          </a:solidFill>
          <a:ln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/>
          <a:lstStyle/>
          <a:p>
            <a:endParaRPr lang="en-GB" dirty="0"/>
          </a:p>
        </p:txBody>
      </p:sp>
      <p:sp>
        <p:nvSpPr>
          <p:cNvPr id="5" name="Text 3"/>
          <p:cNvSpPr/>
          <p:nvPr/>
        </p:nvSpPr>
        <p:spPr>
          <a:xfrm>
            <a:off x="7199591" y="1430298"/>
            <a:ext cx="276939" cy="346115"/>
          </a:xfrm>
          <a:prstGeom prst="rect">
            <a:avLst/>
          </a:prstGeom>
          <a:noFill/>
          <a:ln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257080" y="2064901"/>
            <a:ext cx="3960019" cy="288369"/>
          </a:xfrm>
          <a:prstGeom prst="rect">
            <a:avLst/>
          </a:prstGeom>
          <a:noFill/>
          <a:ln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Story Board: Real User Experiences</a:t>
            </a: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080" y="2560915"/>
            <a:ext cx="6161961" cy="421600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8" name="Text 5"/>
          <p:cNvSpPr/>
          <p:nvPr/>
        </p:nvSpPr>
        <p:spPr>
          <a:xfrm>
            <a:off x="4257080" y="6984563"/>
            <a:ext cx="6161961" cy="590788"/>
          </a:xfrm>
          <a:prstGeom prst="rect">
            <a:avLst/>
          </a:prstGeom>
          <a:noFill/>
          <a:ln/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Hear compelling stories from individuals who found help and hope through Vaultecho, building a tapestry of resilience.</a:t>
            </a:r>
            <a:endParaRPr lang="en-US" sz="14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62112" y="2318742"/>
            <a:ext cx="75061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Why Vaultecho Stands Out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77" y="369690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8177" y="4547370"/>
            <a:ext cx="40737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Static &amp; Private Environment</a:t>
            </a:r>
          </a:p>
        </p:txBody>
      </p:sp>
      <p:sp>
        <p:nvSpPr>
          <p:cNvPr id="5" name="Text 2"/>
          <p:cNvSpPr/>
          <p:nvPr/>
        </p:nvSpPr>
        <p:spPr>
          <a:xfrm>
            <a:off x="958177" y="503778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Unlike chat apps, Vaultecho maintains privacy by offering a non-conversational, secure platform for critical information.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280" y="369690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00280" y="4547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Inclusive Design</a:t>
            </a:r>
          </a:p>
        </p:txBody>
      </p:sp>
      <p:sp>
        <p:nvSpPr>
          <p:cNvPr id="8" name="Text 4"/>
          <p:cNvSpPr/>
          <p:nvPr/>
        </p:nvSpPr>
        <p:spPr>
          <a:xfrm>
            <a:off x="5400280" y="503778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Tailored for everyone — men, women, kids, and elders — ensuring universal accessibility and ease of use.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382" y="369690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42381" y="4547370"/>
            <a:ext cx="31333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Latest News &amp; Updates</a:t>
            </a:r>
          </a:p>
        </p:txBody>
      </p:sp>
      <p:sp>
        <p:nvSpPr>
          <p:cNvPr id="11" name="Text 6"/>
          <p:cNvSpPr/>
          <p:nvPr/>
        </p:nvSpPr>
        <p:spPr>
          <a:xfrm>
            <a:off x="9842382" y="5037787"/>
            <a:ext cx="4461447" cy="1537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/>
              <a:t>Stay updated with real-time safety alerts, community updates, and new survival tips. We bring you the latest information to help you stay informed and prepared.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7986" y="2864089"/>
            <a:ext cx="58370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About Us: Our Misson &amp; Vision</a:t>
            </a:r>
          </a:p>
        </p:txBody>
      </p:sp>
      <p:sp>
        <p:nvSpPr>
          <p:cNvPr id="3" name="Shape 1"/>
          <p:cNvSpPr/>
          <p:nvPr/>
        </p:nvSpPr>
        <p:spPr>
          <a:xfrm>
            <a:off x="793790" y="3989852"/>
            <a:ext cx="4196358" cy="2628662"/>
          </a:xfrm>
          <a:prstGeom prst="roundRect">
            <a:avLst>
              <a:gd name="adj" fmla="val 1420"/>
            </a:avLst>
          </a:prstGeom>
          <a:solidFill>
            <a:schemeClr val="bg1">
              <a:lumMod val="95000"/>
            </a:schemeClr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4" name="Text 2"/>
          <p:cNvSpPr/>
          <p:nvPr/>
        </p:nvSpPr>
        <p:spPr>
          <a:xfrm>
            <a:off x="1474351" y="42166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Our Team</a:t>
            </a:r>
          </a:p>
        </p:txBody>
      </p:sp>
      <p:sp>
        <p:nvSpPr>
          <p:cNvPr id="5" name="Text 3"/>
          <p:cNvSpPr/>
          <p:nvPr/>
        </p:nvSpPr>
        <p:spPr>
          <a:xfrm>
            <a:off x="1020722" y="4707085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600" dirty="0"/>
              <a:t>Born from deep thought and strong purpose, Vaultecho was founded by Pariwash Khan and Ammar Ahmed Khan , a vision shaped by care, courage, and the belief that safety is a right, not a privilege.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989852"/>
            <a:ext cx="4196358" cy="2628662"/>
          </a:xfrm>
          <a:prstGeom prst="roundRect">
            <a:avLst>
              <a:gd name="adj" fmla="val 1420"/>
            </a:avLst>
          </a:prstGeom>
          <a:solidFill>
            <a:schemeClr val="bg1">
              <a:lumMod val="95000"/>
            </a:schemeClr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7" name="Text 5"/>
          <p:cNvSpPr/>
          <p:nvPr/>
        </p:nvSpPr>
        <p:spPr>
          <a:xfrm>
            <a:off x="5897523" y="42166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Our Values</a:t>
            </a:r>
          </a:p>
        </p:txBody>
      </p:sp>
      <p:sp>
        <p:nvSpPr>
          <p:cNvPr id="8" name="Text 6"/>
          <p:cNvSpPr/>
          <p:nvPr/>
        </p:nvSpPr>
        <p:spPr>
          <a:xfrm>
            <a:off x="5443776" y="470708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Security, accessibility, and community resilience are at the core of everything we build.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989852"/>
            <a:ext cx="4196358" cy="2628662"/>
          </a:xfrm>
          <a:prstGeom prst="roundRect">
            <a:avLst>
              <a:gd name="adj" fmla="val 1420"/>
            </a:avLst>
          </a:prstGeom>
          <a:solidFill>
            <a:schemeClr val="bg1">
              <a:lumMod val="95000"/>
            </a:schemeClr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10" name="Text 8"/>
          <p:cNvSpPr/>
          <p:nvPr/>
        </p:nvSpPr>
        <p:spPr>
          <a:xfrm>
            <a:off x="10320695" y="42166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2">
                    <a:lumMod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Our Purpose</a:t>
            </a:r>
          </a:p>
        </p:txBody>
      </p:sp>
      <p:sp>
        <p:nvSpPr>
          <p:cNvPr id="11" name="Text 9"/>
          <p:cNvSpPr/>
          <p:nvPr/>
        </p:nvSpPr>
        <p:spPr>
          <a:xfrm>
            <a:off x="9866948" y="470708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600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We want to teach the youth about safety and spread awareness because staying safe is a right for everyone.</a:t>
            </a:r>
            <a:endParaRPr lang="en-US" sz="1750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pic>
        <p:nvPicPr>
          <p:cNvPr id="19" name="Picture 18" descr="A white person holding a puzzle piece with a blue piece of puzzle&#10;&#10;AI-generated content may be incorrect.">
            <a:extLst>
              <a:ext uri="{FF2B5EF4-FFF2-40B4-BE49-F238E27FC236}">
                <a16:creationId xmlns:a16="http://schemas.microsoft.com/office/drawing/2014/main" id="{986E3F91-604B-F054-8CB4-BCA3DA8E5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4" y="-66352"/>
            <a:ext cx="5223489" cy="382088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red and black sign&#10;&#10;AI-generated content may be incorrect.">
            <a:extLst>
              <a:ext uri="{FF2B5EF4-FFF2-40B4-BE49-F238E27FC236}">
                <a16:creationId xmlns:a16="http://schemas.microsoft.com/office/drawing/2014/main" id="{71C6083E-F5E5-3EDB-2C27-FDDD36F18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246" y="4691742"/>
            <a:ext cx="4848464" cy="4848464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019B67-3E1E-4017-61A5-FB0AC7F97669}"/>
              </a:ext>
            </a:extLst>
          </p:cNvPr>
          <p:cNvSpPr txBox="1"/>
          <p:nvPr/>
        </p:nvSpPr>
        <p:spPr>
          <a:xfrm>
            <a:off x="6341522" y="2008055"/>
            <a:ext cx="78219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We truly appreciate your time and attention. Vaultecho is more than just an idea, it’s a mission to make safety accessible, trusted, </a:t>
            </a:r>
          </a:p>
          <a:p>
            <a:pPr algn="ctr"/>
            <a:r>
              <a:rPr lang="en-US" sz="2800" dirty="0">
                <a:latin typeface="+mj-lt"/>
              </a:rPr>
              <a:t>and empowering for everyone.</a:t>
            </a:r>
          </a:p>
          <a:p>
            <a:endParaRPr lang="en-GB" sz="28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A62850-EB7F-18FA-28C5-A4CAB168DABC}"/>
              </a:ext>
            </a:extLst>
          </p:cNvPr>
          <p:cNvSpPr txBox="1"/>
          <p:nvPr/>
        </p:nvSpPr>
        <p:spPr>
          <a:xfrm>
            <a:off x="7795200" y="489857"/>
            <a:ext cx="4727256" cy="120032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7200" b="1" dirty="0"/>
              <a:t>Thank You!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67D2E-5978-BA68-70F6-B5C602F966B1}"/>
              </a:ext>
            </a:extLst>
          </p:cNvPr>
          <p:cNvSpPr txBox="1"/>
          <p:nvPr/>
        </p:nvSpPr>
        <p:spPr>
          <a:xfrm>
            <a:off x="6341522" y="4093029"/>
            <a:ext cx="78219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Stay tuned as we build a digital space that protects, informs, and connects.</a:t>
            </a:r>
          </a:p>
          <a:p>
            <a:pPr algn="ctr"/>
            <a:r>
              <a:rPr lang="en-US" sz="2800" b="1" dirty="0"/>
              <a:t>Together, let’s echo safety — loud, clear, and everywhere.</a:t>
            </a:r>
            <a:endParaRPr lang="en-US" sz="2800" dirty="0"/>
          </a:p>
          <a:p>
            <a:pPr algn="ctr"/>
            <a:endParaRPr lang="en-GB" sz="2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C1AF32-FFEE-E3E7-9F08-E609EEC4334C}"/>
              </a:ext>
            </a:extLst>
          </p:cNvPr>
          <p:cNvCxnSpPr/>
          <p:nvPr/>
        </p:nvCxnSpPr>
        <p:spPr>
          <a:xfrm>
            <a:off x="6247872" y="1722843"/>
            <a:ext cx="800921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8CEBFB17-21E3-4E12-9F82-99BC453D48A0}">
  <we:reference id="WA200005566" version="3.0.0.3" store="Omex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11AA13BA-ECD7-4BE9-BC92-8FC2EC17BB9D}">
  <we:reference id="420c02be-0763-420c-a2c0-9ee824ce2d5f" version="1.2.0.0" store="EXCatalog" storeType="EXCatalog"/>
  <we:alternateReferences>
    <we:reference id="WA200007063" version="1.2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</TotalTime>
  <Words>445</Words>
  <Application>Microsoft Office PowerPoint</Application>
  <PresentationFormat>Custom</PresentationFormat>
  <Paragraphs>55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Book Antiqua</vt:lpstr>
      <vt:lpstr>Arial</vt:lpstr>
      <vt:lpstr>Aharoni</vt:lpstr>
      <vt:lpstr>Aptos Black</vt:lpstr>
      <vt:lpstr>Platypi Medium</vt:lpstr>
      <vt:lpstr>Algerian</vt:lpstr>
      <vt:lpstr>Source Serif Pro</vt:lpstr>
      <vt:lpstr>Amasis MT Pro Black</vt:lpstr>
      <vt:lpstr>ADLaM Display</vt:lpstr>
      <vt:lpstr>Aptos Display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Izaan Ahmed Khan</dc:creator>
  <cp:lastModifiedBy>Izaan Ahmed Khan</cp:lastModifiedBy>
  <cp:revision>8</cp:revision>
  <dcterms:created xsi:type="dcterms:W3CDTF">2025-07-16T23:37:35Z</dcterms:created>
  <dcterms:modified xsi:type="dcterms:W3CDTF">2025-07-17T23:08:55Z</dcterms:modified>
</cp:coreProperties>
</file>